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7556500" cy="10706100"/>
  <p:notesSz cx="6808788" cy="99409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72" userDrawn="1">
          <p15:clr>
            <a:srgbClr val="A4A3A4"/>
          </p15:clr>
        </p15:guide>
        <p15:guide id="2" pos="23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792" y="-2970"/>
      </p:cViewPr>
      <p:guideLst>
        <p:guide orient="horz" pos="3372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8891"/>
            <a:ext cx="6423025" cy="22482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5416"/>
            <a:ext cx="5289550" cy="267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D5E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PREÇOS</a:t>
            </a:r>
            <a:r>
              <a:rPr spc="-30" dirty="0"/>
              <a:t> </a:t>
            </a:r>
            <a:r>
              <a:rPr spc="-5" dirty="0"/>
              <a:t>EM</a:t>
            </a:r>
            <a:r>
              <a:rPr spc="-20" dirty="0"/>
              <a:t> </a:t>
            </a:r>
            <a:r>
              <a:rPr spc="-5" dirty="0"/>
              <a:t>EUROS</a:t>
            </a:r>
            <a:r>
              <a:rPr spc="-15" dirty="0"/>
              <a:t> </a:t>
            </a:r>
            <a:r>
              <a:rPr dirty="0"/>
              <a:t>COM</a:t>
            </a:r>
            <a:r>
              <a:rPr spc="-30" dirty="0"/>
              <a:t> </a:t>
            </a:r>
            <a:r>
              <a:rPr spc="-5" dirty="0"/>
              <a:t>IVA</a:t>
            </a:r>
            <a:r>
              <a:rPr spc="-50" dirty="0"/>
              <a:t> </a:t>
            </a:r>
            <a:r>
              <a:rPr dirty="0"/>
              <a:t>A</a:t>
            </a:r>
            <a:r>
              <a:rPr spc="-5" dirty="0"/>
              <a:t> TAXA</a:t>
            </a:r>
            <a:r>
              <a:rPr spc="-30" dirty="0"/>
              <a:t> </a:t>
            </a:r>
            <a:r>
              <a:rPr spc="-5" dirty="0"/>
              <a:t>LEGAL</a:t>
            </a:r>
            <a:r>
              <a:rPr spc="-35" dirty="0"/>
              <a:t> </a:t>
            </a:r>
            <a:r>
              <a:rPr spc="-5" dirty="0"/>
              <a:t>EM</a:t>
            </a:r>
            <a:r>
              <a:rPr spc="-65" dirty="0"/>
              <a:t> </a:t>
            </a:r>
            <a:r>
              <a:rPr spc="-5" dirty="0"/>
              <a:t>VIGOR</a:t>
            </a:r>
          </a:p>
          <a:p>
            <a:pPr marL="12700">
              <a:lnSpc>
                <a:spcPct val="100000"/>
              </a:lnSpc>
            </a:pPr>
            <a:r>
              <a:rPr i="1" spc="-5" dirty="0">
                <a:latin typeface="Arial"/>
                <a:cs typeface="Arial"/>
              </a:rPr>
              <a:t>PRICES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EUROS</a:t>
            </a:r>
            <a:r>
              <a:rPr i="1" spc="-1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WITH</a:t>
            </a:r>
            <a:r>
              <a:rPr i="1" spc="-50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VAT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INCLUDED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D5E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PREÇOS</a:t>
            </a:r>
            <a:r>
              <a:rPr spc="-30" dirty="0"/>
              <a:t> </a:t>
            </a:r>
            <a:r>
              <a:rPr spc="-5" dirty="0"/>
              <a:t>EM</a:t>
            </a:r>
            <a:r>
              <a:rPr spc="-20" dirty="0"/>
              <a:t> </a:t>
            </a:r>
            <a:r>
              <a:rPr spc="-5" dirty="0"/>
              <a:t>EUROS</a:t>
            </a:r>
            <a:r>
              <a:rPr spc="-15" dirty="0"/>
              <a:t> </a:t>
            </a:r>
            <a:r>
              <a:rPr dirty="0"/>
              <a:t>COM</a:t>
            </a:r>
            <a:r>
              <a:rPr spc="-30" dirty="0"/>
              <a:t> </a:t>
            </a:r>
            <a:r>
              <a:rPr spc="-5" dirty="0"/>
              <a:t>IVA</a:t>
            </a:r>
            <a:r>
              <a:rPr spc="-50" dirty="0"/>
              <a:t> </a:t>
            </a:r>
            <a:r>
              <a:rPr dirty="0"/>
              <a:t>A</a:t>
            </a:r>
            <a:r>
              <a:rPr spc="-5" dirty="0"/>
              <a:t> TAXA</a:t>
            </a:r>
            <a:r>
              <a:rPr spc="-30" dirty="0"/>
              <a:t> </a:t>
            </a:r>
            <a:r>
              <a:rPr spc="-5" dirty="0"/>
              <a:t>LEGAL</a:t>
            </a:r>
            <a:r>
              <a:rPr spc="-35" dirty="0"/>
              <a:t> </a:t>
            </a:r>
            <a:r>
              <a:rPr spc="-5" dirty="0"/>
              <a:t>EM</a:t>
            </a:r>
            <a:r>
              <a:rPr spc="-65" dirty="0"/>
              <a:t> </a:t>
            </a:r>
            <a:r>
              <a:rPr spc="-5" dirty="0"/>
              <a:t>VIGOR</a:t>
            </a:r>
          </a:p>
          <a:p>
            <a:pPr marL="12700">
              <a:lnSpc>
                <a:spcPct val="100000"/>
              </a:lnSpc>
            </a:pPr>
            <a:r>
              <a:rPr i="1" spc="-5" dirty="0">
                <a:latin typeface="Arial"/>
                <a:cs typeface="Arial"/>
              </a:rPr>
              <a:t>PRICES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EUROS</a:t>
            </a:r>
            <a:r>
              <a:rPr i="1" spc="-1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WITH</a:t>
            </a:r>
            <a:r>
              <a:rPr i="1" spc="-50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VAT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INCLUDED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D5E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PREÇOS</a:t>
            </a:r>
            <a:r>
              <a:rPr spc="-30" dirty="0"/>
              <a:t> </a:t>
            </a:r>
            <a:r>
              <a:rPr spc="-5" dirty="0"/>
              <a:t>EM</a:t>
            </a:r>
            <a:r>
              <a:rPr spc="-20" dirty="0"/>
              <a:t> </a:t>
            </a:r>
            <a:r>
              <a:rPr spc="-5" dirty="0"/>
              <a:t>EUROS</a:t>
            </a:r>
            <a:r>
              <a:rPr spc="-15" dirty="0"/>
              <a:t> </a:t>
            </a:r>
            <a:r>
              <a:rPr dirty="0"/>
              <a:t>COM</a:t>
            </a:r>
            <a:r>
              <a:rPr spc="-30" dirty="0"/>
              <a:t> </a:t>
            </a:r>
            <a:r>
              <a:rPr spc="-5" dirty="0"/>
              <a:t>IVA</a:t>
            </a:r>
            <a:r>
              <a:rPr spc="-50" dirty="0"/>
              <a:t> </a:t>
            </a:r>
            <a:r>
              <a:rPr dirty="0"/>
              <a:t>A</a:t>
            </a:r>
            <a:r>
              <a:rPr spc="-5" dirty="0"/>
              <a:t> TAXA</a:t>
            </a:r>
            <a:r>
              <a:rPr spc="-30" dirty="0"/>
              <a:t> </a:t>
            </a:r>
            <a:r>
              <a:rPr spc="-5" dirty="0"/>
              <a:t>LEGAL</a:t>
            </a:r>
            <a:r>
              <a:rPr spc="-35" dirty="0"/>
              <a:t> </a:t>
            </a:r>
            <a:r>
              <a:rPr spc="-5" dirty="0"/>
              <a:t>EM</a:t>
            </a:r>
            <a:r>
              <a:rPr spc="-65" dirty="0"/>
              <a:t> </a:t>
            </a:r>
            <a:r>
              <a:rPr spc="-5" dirty="0"/>
              <a:t>VIGOR</a:t>
            </a:r>
          </a:p>
          <a:p>
            <a:pPr marL="12700">
              <a:lnSpc>
                <a:spcPct val="100000"/>
              </a:lnSpc>
            </a:pPr>
            <a:r>
              <a:rPr i="1" spc="-5" dirty="0">
                <a:latin typeface="Arial"/>
                <a:cs typeface="Arial"/>
              </a:rPr>
              <a:t>PRICES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EUROS</a:t>
            </a:r>
            <a:r>
              <a:rPr i="1" spc="-1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WITH</a:t>
            </a:r>
            <a:r>
              <a:rPr i="1" spc="-50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VAT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INCLUDED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D5E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PREÇOS</a:t>
            </a:r>
            <a:r>
              <a:rPr spc="-30" dirty="0"/>
              <a:t> </a:t>
            </a:r>
            <a:r>
              <a:rPr spc="-5" dirty="0"/>
              <a:t>EM</a:t>
            </a:r>
            <a:r>
              <a:rPr spc="-20" dirty="0"/>
              <a:t> </a:t>
            </a:r>
            <a:r>
              <a:rPr spc="-5" dirty="0"/>
              <a:t>EUROS</a:t>
            </a:r>
            <a:r>
              <a:rPr spc="-15" dirty="0"/>
              <a:t> </a:t>
            </a:r>
            <a:r>
              <a:rPr dirty="0"/>
              <a:t>COM</a:t>
            </a:r>
            <a:r>
              <a:rPr spc="-30" dirty="0"/>
              <a:t> </a:t>
            </a:r>
            <a:r>
              <a:rPr spc="-5" dirty="0"/>
              <a:t>IVA</a:t>
            </a:r>
            <a:r>
              <a:rPr spc="-50" dirty="0"/>
              <a:t> </a:t>
            </a:r>
            <a:r>
              <a:rPr dirty="0"/>
              <a:t>A</a:t>
            </a:r>
            <a:r>
              <a:rPr spc="-5" dirty="0"/>
              <a:t> TAXA</a:t>
            </a:r>
            <a:r>
              <a:rPr spc="-30" dirty="0"/>
              <a:t> </a:t>
            </a:r>
            <a:r>
              <a:rPr spc="-5" dirty="0"/>
              <a:t>LEGAL</a:t>
            </a:r>
            <a:r>
              <a:rPr spc="-35" dirty="0"/>
              <a:t> </a:t>
            </a:r>
            <a:r>
              <a:rPr spc="-5" dirty="0"/>
              <a:t>EM</a:t>
            </a:r>
            <a:r>
              <a:rPr spc="-65" dirty="0"/>
              <a:t> </a:t>
            </a:r>
            <a:r>
              <a:rPr spc="-5" dirty="0"/>
              <a:t>VIGOR</a:t>
            </a:r>
          </a:p>
          <a:p>
            <a:pPr marL="12700">
              <a:lnSpc>
                <a:spcPct val="100000"/>
              </a:lnSpc>
            </a:pPr>
            <a:r>
              <a:rPr i="1" spc="-5" dirty="0">
                <a:latin typeface="Arial"/>
                <a:cs typeface="Arial"/>
              </a:rPr>
              <a:t>PRICES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EUROS</a:t>
            </a:r>
            <a:r>
              <a:rPr i="1" spc="-1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WITH</a:t>
            </a:r>
            <a:r>
              <a:rPr i="1" spc="-50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VAT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INCLUDED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D5E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PREÇOS</a:t>
            </a:r>
            <a:r>
              <a:rPr spc="-30" dirty="0"/>
              <a:t> </a:t>
            </a:r>
            <a:r>
              <a:rPr spc="-5" dirty="0"/>
              <a:t>EM</a:t>
            </a:r>
            <a:r>
              <a:rPr spc="-20" dirty="0"/>
              <a:t> </a:t>
            </a:r>
            <a:r>
              <a:rPr spc="-5" dirty="0"/>
              <a:t>EUROS</a:t>
            </a:r>
            <a:r>
              <a:rPr spc="-15" dirty="0"/>
              <a:t> </a:t>
            </a:r>
            <a:r>
              <a:rPr dirty="0"/>
              <a:t>COM</a:t>
            </a:r>
            <a:r>
              <a:rPr spc="-30" dirty="0"/>
              <a:t> </a:t>
            </a:r>
            <a:r>
              <a:rPr spc="-5" dirty="0"/>
              <a:t>IVA</a:t>
            </a:r>
            <a:r>
              <a:rPr spc="-50" dirty="0"/>
              <a:t> </a:t>
            </a:r>
            <a:r>
              <a:rPr dirty="0"/>
              <a:t>A</a:t>
            </a:r>
            <a:r>
              <a:rPr spc="-5" dirty="0"/>
              <a:t> TAXA</a:t>
            </a:r>
            <a:r>
              <a:rPr spc="-30" dirty="0"/>
              <a:t> </a:t>
            </a:r>
            <a:r>
              <a:rPr spc="-5" dirty="0"/>
              <a:t>LEGAL</a:t>
            </a:r>
            <a:r>
              <a:rPr spc="-35" dirty="0"/>
              <a:t> </a:t>
            </a:r>
            <a:r>
              <a:rPr spc="-5" dirty="0"/>
              <a:t>EM</a:t>
            </a:r>
            <a:r>
              <a:rPr spc="-65" dirty="0"/>
              <a:t> </a:t>
            </a:r>
            <a:r>
              <a:rPr spc="-5" dirty="0"/>
              <a:t>VIGOR</a:t>
            </a:r>
          </a:p>
          <a:p>
            <a:pPr marL="12700">
              <a:lnSpc>
                <a:spcPct val="100000"/>
              </a:lnSpc>
            </a:pPr>
            <a:r>
              <a:rPr i="1" spc="-5" dirty="0">
                <a:latin typeface="Arial"/>
                <a:cs typeface="Arial"/>
              </a:rPr>
              <a:t>PRICES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EUROS</a:t>
            </a:r>
            <a:r>
              <a:rPr i="1" spc="-1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WITH</a:t>
            </a:r>
            <a:r>
              <a:rPr i="1" spc="-50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VAT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INCLUDED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555992" cy="106969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8244"/>
            <a:ext cx="6800850" cy="17129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2403"/>
            <a:ext cx="6800850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09573" y="10138871"/>
            <a:ext cx="2044064" cy="20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D5E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PREÇOS</a:t>
            </a:r>
            <a:r>
              <a:rPr spc="-30" dirty="0"/>
              <a:t> </a:t>
            </a:r>
            <a:r>
              <a:rPr spc="-5" dirty="0"/>
              <a:t>EM</a:t>
            </a:r>
            <a:r>
              <a:rPr spc="-20" dirty="0"/>
              <a:t> </a:t>
            </a:r>
            <a:r>
              <a:rPr spc="-5" dirty="0"/>
              <a:t>EUROS</a:t>
            </a:r>
            <a:r>
              <a:rPr spc="-15" dirty="0"/>
              <a:t> </a:t>
            </a:r>
            <a:r>
              <a:rPr dirty="0"/>
              <a:t>COM</a:t>
            </a:r>
            <a:r>
              <a:rPr spc="-30" dirty="0"/>
              <a:t> </a:t>
            </a:r>
            <a:r>
              <a:rPr spc="-5" dirty="0"/>
              <a:t>IVA</a:t>
            </a:r>
            <a:r>
              <a:rPr spc="-50" dirty="0"/>
              <a:t> </a:t>
            </a:r>
            <a:r>
              <a:rPr dirty="0"/>
              <a:t>A</a:t>
            </a:r>
            <a:r>
              <a:rPr spc="-5" dirty="0"/>
              <a:t> TAXA</a:t>
            </a:r>
            <a:r>
              <a:rPr spc="-30" dirty="0"/>
              <a:t> </a:t>
            </a:r>
            <a:r>
              <a:rPr spc="-5" dirty="0"/>
              <a:t>LEGAL</a:t>
            </a:r>
            <a:r>
              <a:rPr spc="-35" dirty="0"/>
              <a:t> </a:t>
            </a:r>
            <a:r>
              <a:rPr spc="-5" dirty="0"/>
              <a:t>EM</a:t>
            </a:r>
            <a:r>
              <a:rPr spc="-65" dirty="0"/>
              <a:t> </a:t>
            </a:r>
            <a:r>
              <a:rPr spc="-5" dirty="0"/>
              <a:t>VIGOR</a:t>
            </a:r>
          </a:p>
          <a:p>
            <a:pPr marL="12700">
              <a:lnSpc>
                <a:spcPct val="100000"/>
              </a:lnSpc>
            </a:pPr>
            <a:r>
              <a:rPr i="1" spc="-5" dirty="0">
                <a:latin typeface="Arial"/>
                <a:cs typeface="Arial"/>
              </a:rPr>
              <a:t>PRICES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EUROS</a:t>
            </a:r>
            <a:r>
              <a:rPr i="1" spc="-15" dirty="0">
                <a:latin typeface="Arial"/>
                <a:cs typeface="Arial"/>
              </a:rPr>
              <a:t> </a:t>
            </a:r>
            <a:r>
              <a:rPr i="1" dirty="0">
                <a:latin typeface="Arial"/>
                <a:cs typeface="Arial"/>
              </a:rPr>
              <a:t>WITH</a:t>
            </a:r>
            <a:r>
              <a:rPr i="1" spc="-50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VAT</a:t>
            </a:r>
            <a:r>
              <a:rPr i="1" spc="-45" dirty="0">
                <a:latin typeface="Arial"/>
                <a:cs typeface="Arial"/>
              </a:rPr>
              <a:t> </a:t>
            </a:r>
            <a:r>
              <a:rPr i="1" spc="-5" dirty="0">
                <a:latin typeface="Arial"/>
                <a:cs typeface="Arial"/>
              </a:rPr>
              <a:t>INCLUDED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944046" y="0"/>
            <a:ext cx="5562600" cy="10700254"/>
          </a:xfrm>
          <a:custGeom>
            <a:avLst/>
            <a:gdLst/>
            <a:ahLst/>
            <a:cxnLst/>
            <a:rect l="l" t="t" r="r" b="b"/>
            <a:pathLst>
              <a:path w="5562600" h="10697210">
                <a:moveTo>
                  <a:pt x="0" y="10696956"/>
                </a:moveTo>
                <a:lnTo>
                  <a:pt x="5562600" y="10696956"/>
                </a:lnTo>
                <a:lnTo>
                  <a:pt x="5562600" y="0"/>
                </a:lnTo>
                <a:lnTo>
                  <a:pt x="0" y="0"/>
                </a:lnTo>
                <a:lnTo>
                  <a:pt x="0" y="10696956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7313" y="854113"/>
            <a:ext cx="4750435" cy="593090"/>
          </a:xfrm>
          <a:custGeom>
            <a:avLst/>
            <a:gdLst/>
            <a:ahLst/>
            <a:cxnLst/>
            <a:rect l="l" t="t" r="r" b="b"/>
            <a:pathLst>
              <a:path w="4750435" h="593090">
                <a:moveTo>
                  <a:pt x="0" y="592924"/>
                </a:moveTo>
                <a:lnTo>
                  <a:pt x="4750181" y="592924"/>
                </a:lnTo>
                <a:lnTo>
                  <a:pt x="4750181" y="0"/>
                </a:lnTo>
                <a:lnTo>
                  <a:pt x="0" y="0"/>
                </a:lnTo>
                <a:lnTo>
                  <a:pt x="0" y="592924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57545" y="854113"/>
            <a:ext cx="715645" cy="593090"/>
          </a:xfrm>
          <a:custGeom>
            <a:avLst/>
            <a:gdLst/>
            <a:ahLst/>
            <a:cxnLst/>
            <a:rect l="l" t="t" r="r" b="b"/>
            <a:pathLst>
              <a:path w="715645" h="593090">
                <a:moveTo>
                  <a:pt x="0" y="592924"/>
                </a:moveTo>
                <a:lnTo>
                  <a:pt x="715492" y="592924"/>
                </a:lnTo>
                <a:lnTo>
                  <a:pt x="715492" y="0"/>
                </a:lnTo>
                <a:lnTo>
                  <a:pt x="0" y="0"/>
                </a:lnTo>
                <a:lnTo>
                  <a:pt x="0" y="592924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7313" y="1447012"/>
            <a:ext cx="4750435" cy="556895"/>
          </a:xfrm>
          <a:custGeom>
            <a:avLst/>
            <a:gdLst/>
            <a:ahLst/>
            <a:cxnLst/>
            <a:rect l="l" t="t" r="r" b="b"/>
            <a:pathLst>
              <a:path w="4750435" h="556894">
                <a:moveTo>
                  <a:pt x="0" y="556539"/>
                </a:moveTo>
                <a:lnTo>
                  <a:pt x="4750181" y="556539"/>
                </a:lnTo>
                <a:lnTo>
                  <a:pt x="4750181" y="0"/>
                </a:lnTo>
                <a:lnTo>
                  <a:pt x="0" y="0"/>
                </a:lnTo>
                <a:lnTo>
                  <a:pt x="0" y="556539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57545" y="1447012"/>
            <a:ext cx="715645" cy="556895"/>
          </a:xfrm>
          <a:custGeom>
            <a:avLst/>
            <a:gdLst/>
            <a:ahLst/>
            <a:cxnLst/>
            <a:rect l="l" t="t" r="r" b="b"/>
            <a:pathLst>
              <a:path w="715645" h="556894">
                <a:moveTo>
                  <a:pt x="0" y="556539"/>
                </a:moveTo>
                <a:lnTo>
                  <a:pt x="715492" y="556539"/>
                </a:lnTo>
                <a:lnTo>
                  <a:pt x="715492" y="0"/>
                </a:lnTo>
                <a:lnTo>
                  <a:pt x="0" y="0"/>
                </a:lnTo>
                <a:lnTo>
                  <a:pt x="0" y="556539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07313" y="2003564"/>
            <a:ext cx="4750435" cy="699770"/>
          </a:xfrm>
          <a:custGeom>
            <a:avLst/>
            <a:gdLst/>
            <a:ahLst/>
            <a:cxnLst/>
            <a:rect l="l" t="t" r="r" b="b"/>
            <a:pathLst>
              <a:path w="4750435" h="699769">
                <a:moveTo>
                  <a:pt x="0" y="699376"/>
                </a:moveTo>
                <a:lnTo>
                  <a:pt x="4750181" y="699376"/>
                </a:lnTo>
                <a:lnTo>
                  <a:pt x="4750181" y="0"/>
                </a:lnTo>
                <a:lnTo>
                  <a:pt x="0" y="0"/>
                </a:lnTo>
                <a:lnTo>
                  <a:pt x="0" y="699376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57545" y="2003564"/>
            <a:ext cx="715645" cy="699770"/>
          </a:xfrm>
          <a:custGeom>
            <a:avLst/>
            <a:gdLst/>
            <a:ahLst/>
            <a:cxnLst/>
            <a:rect l="l" t="t" r="r" b="b"/>
            <a:pathLst>
              <a:path w="715645" h="699769">
                <a:moveTo>
                  <a:pt x="0" y="699376"/>
                </a:moveTo>
                <a:lnTo>
                  <a:pt x="715492" y="699376"/>
                </a:lnTo>
                <a:lnTo>
                  <a:pt x="715492" y="0"/>
                </a:lnTo>
                <a:lnTo>
                  <a:pt x="0" y="0"/>
                </a:lnTo>
                <a:lnTo>
                  <a:pt x="0" y="699376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7313" y="5284863"/>
            <a:ext cx="4782185" cy="244475"/>
          </a:xfrm>
          <a:custGeom>
            <a:avLst/>
            <a:gdLst/>
            <a:ahLst/>
            <a:cxnLst/>
            <a:rect l="l" t="t" r="r" b="b"/>
            <a:pathLst>
              <a:path w="4782185" h="244475">
                <a:moveTo>
                  <a:pt x="0" y="243954"/>
                </a:moveTo>
                <a:lnTo>
                  <a:pt x="4782184" y="243954"/>
                </a:lnTo>
                <a:lnTo>
                  <a:pt x="4782184" y="0"/>
                </a:lnTo>
                <a:lnTo>
                  <a:pt x="0" y="0"/>
                </a:lnTo>
                <a:lnTo>
                  <a:pt x="0" y="243954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89548" y="5284863"/>
            <a:ext cx="683895" cy="244475"/>
          </a:xfrm>
          <a:custGeom>
            <a:avLst/>
            <a:gdLst/>
            <a:ahLst/>
            <a:cxnLst/>
            <a:rect l="l" t="t" r="r" b="b"/>
            <a:pathLst>
              <a:path w="683895" h="244475">
                <a:moveTo>
                  <a:pt x="0" y="243954"/>
                </a:moveTo>
                <a:lnTo>
                  <a:pt x="683463" y="243954"/>
                </a:lnTo>
                <a:lnTo>
                  <a:pt x="683463" y="0"/>
                </a:lnTo>
                <a:lnTo>
                  <a:pt x="0" y="0"/>
                </a:lnTo>
                <a:lnTo>
                  <a:pt x="0" y="243954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89548" y="5528881"/>
            <a:ext cx="683895" cy="974725"/>
          </a:xfrm>
          <a:custGeom>
            <a:avLst/>
            <a:gdLst/>
            <a:ahLst/>
            <a:cxnLst/>
            <a:rect l="l" t="t" r="r" b="b"/>
            <a:pathLst>
              <a:path w="683895" h="974725">
                <a:moveTo>
                  <a:pt x="0" y="974280"/>
                </a:moveTo>
                <a:lnTo>
                  <a:pt x="683463" y="974280"/>
                </a:lnTo>
                <a:lnTo>
                  <a:pt x="683463" y="0"/>
                </a:lnTo>
                <a:lnTo>
                  <a:pt x="0" y="0"/>
                </a:lnTo>
                <a:lnTo>
                  <a:pt x="0" y="974280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35050" y="4442980"/>
            <a:ext cx="5393783" cy="3348470"/>
          </a:xfrm>
          <a:custGeom>
            <a:avLst/>
            <a:gdLst/>
            <a:ahLst/>
            <a:cxnLst/>
            <a:rect l="l" t="t" r="r" b="b"/>
            <a:pathLst>
              <a:path w="4782185" h="1002665">
                <a:moveTo>
                  <a:pt x="0" y="1002233"/>
                </a:moveTo>
                <a:lnTo>
                  <a:pt x="4782184" y="1002233"/>
                </a:lnTo>
                <a:lnTo>
                  <a:pt x="4782184" y="0"/>
                </a:lnTo>
                <a:lnTo>
                  <a:pt x="0" y="0"/>
                </a:lnTo>
                <a:lnTo>
                  <a:pt x="0" y="1002233"/>
                </a:lnTo>
                <a:close/>
              </a:path>
            </a:pathLst>
          </a:custGeom>
          <a:solidFill>
            <a:srgbClr val="F8F8F5"/>
          </a:solidFill>
          <a:ln w="53975" cmpd="tri">
            <a:solidFill>
              <a:srgbClr val="448395"/>
            </a:solidFill>
          </a:ln>
        </p:spPr>
        <p:txBody>
          <a:bodyPr wrap="square" lIns="0" tIns="0" rIns="0" bIns="0" rtlCol="0"/>
          <a:lstStyle/>
          <a:p>
            <a:pPr algn="ctr"/>
            <a:endParaRPr lang="pt-PT" sz="1200" b="1" i="1" spc="-1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r>
              <a:rPr lang="pt-PT" sz="28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Momentos</a:t>
            </a:r>
          </a:p>
          <a:p>
            <a:pPr algn="ctr"/>
            <a:endParaRPr lang="en-US" sz="1200" b="1" i="1" spc="-1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r>
              <a:rPr lang="pt-PT" sz="1200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Delicie os seus sentidos, escolha os seus gostos, navegue pelas nossas sugestões.</a:t>
            </a:r>
          </a:p>
          <a:p>
            <a:pPr algn="ctr"/>
            <a:endParaRPr lang="pt-PT" sz="1200" i="1" spc="-4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endParaRPr lang="pt-PT" sz="1200" i="1" spc="-4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r>
              <a:rPr lang="pt-PT" sz="1200" b="1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Couvert</a:t>
            </a:r>
            <a:endParaRPr lang="en-US" sz="1200" b="1" i="1" spc="-4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r>
              <a:rPr lang="pt-PT" sz="1200" b="1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Entrada</a:t>
            </a:r>
            <a:endParaRPr lang="en-US" sz="1200" b="1" i="1" spc="-4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r>
              <a:rPr lang="en-US" sz="1200" b="1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Prato Principal</a:t>
            </a:r>
          </a:p>
          <a:p>
            <a:pPr algn="ctr"/>
            <a:r>
              <a:rPr lang="pt-PT" sz="1200" b="1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Sobremesa</a:t>
            </a:r>
          </a:p>
          <a:p>
            <a:pPr algn="ctr"/>
            <a:r>
              <a:rPr lang="pt-PT" sz="1200" b="1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*</a:t>
            </a:r>
            <a:endParaRPr lang="en-US" sz="1200" b="1" i="1" spc="-4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r>
              <a:rPr lang="pt-PT" b="1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45.00 €</a:t>
            </a:r>
            <a:endParaRPr lang="en-US" b="1" i="1" spc="-4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r>
              <a:rPr lang="pt-PT" sz="1200" b="1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 </a:t>
            </a:r>
            <a:endParaRPr lang="en-US" sz="1200" b="1" i="1" spc="-4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algn="ctr"/>
            <a:r>
              <a:rPr lang="pt-PT" sz="1100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endParaRPr lang="en-US" sz="1100" i="1" spc="-40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7320" y="0"/>
            <a:ext cx="134112" cy="10700383"/>
          </a:xfrm>
          <a:custGeom>
            <a:avLst/>
            <a:gdLst/>
            <a:ahLst/>
            <a:cxnLst/>
            <a:rect l="l" t="t" r="r" b="b"/>
            <a:pathLst>
              <a:path w="134619" h="10685145">
                <a:moveTo>
                  <a:pt x="0" y="10684762"/>
                </a:moveTo>
                <a:lnTo>
                  <a:pt x="134112" y="10684762"/>
                </a:lnTo>
                <a:lnTo>
                  <a:pt x="134112" y="0"/>
                </a:lnTo>
                <a:lnTo>
                  <a:pt x="0" y="0"/>
                </a:lnTo>
                <a:lnTo>
                  <a:pt x="0" y="10684762"/>
                </a:lnTo>
                <a:close/>
              </a:path>
            </a:pathLst>
          </a:custGeom>
          <a:solidFill>
            <a:srgbClr val="BDBD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6503777" y="3045"/>
            <a:ext cx="135890" cy="10697210"/>
          </a:xfrm>
          <a:custGeom>
            <a:avLst/>
            <a:gdLst/>
            <a:ahLst/>
            <a:cxnLst/>
            <a:rect l="l" t="t" r="r" b="b"/>
            <a:pathLst>
              <a:path w="135890" h="10697210">
                <a:moveTo>
                  <a:pt x="0" y="10696956"/>
                </a:moveTo>
                <a:lnTo>
                  <a:pt x="135623" y="10696956"/>
                </a:lnTo>
                <a:lnTo>
                  <a:pt x="135623" y="0"/>
                </a:lnTo>
                <a:lnTo>
                  <a:pt x="0" y="0"/>
                </a:lnTo>
                <a:lnTo>
                  <a:pt x="0" y="10696956"/>
                </a:lnTo>
                <a:close/>
              </a:path>
            </a:pathLst>
          </a:custGeom>
          <a:solidFill>
            <a:srgbClr val="BDBD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22">
            <a:extLst>
              <a:ext uri="{FF2B5EF4-FFF2-40B4-BE49-F238E27FC236}">
                <a16:creationId xmlns:a16="http://schemas.microsoft.com/office/drawing/2014/main" id="{245A8D15-0F72-4FF0-9D94-AC535A8D6D5B}"/>
              </a:ext>
            </a:extLst>
          </p:cNvPr>
          <p:cNvSpPr txBox="1"/>
          <p:nvPr/>
        </p:nvSpPr>
        <p:spPr>
          <a:xfrm>
            <a:off x="1234480" y="1005081"/>
            <a:ext cx="5087539" cy="2820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50000"/>
              </a:lnSpc>
              <a:spcBef>
                <a:spcPts val="100"/>
              </a:spcBef>
            </a:pP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Uma 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abordagem contemporânea </a:t>
            </a: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 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criativa </a:t>
            </a: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da 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cozinha portuguesa, </a:t>
            </a:r>
            <a:r>
              <a:rPr lang="en-US"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onde</a:t>
            </a:r>
            <a:r>
              <a:rPr lang="en-US"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a </a:t>
            </a:r>
            <a:r>
              <a:rPr lang="en-US"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estrela</a:t>
            </a:r>
            <a:r>
              <a:rPr lang="en-US"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r>
              <a:rPr lang="en-US"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são</a:t>
            </a:r>
            <a:r>
              <a:rPr lang="en-US"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r>
              <a:rPr lang="en-US"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os</a:t>
            </a:r>
            <a:r>
              <a:rPr lang="en-US"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r>
              <a:rPr lang="en-US"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produtos</a:t>
            </a:r>
            <a:r>
              <a:rPr lang="en-US"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, </a:t>
            </a:r>
            <a:r>
              <a:rPr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ingredient</a:t>
            </a:r>
            <a:r>
              <a:rPr lang="en-US"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</a:t>
            </a:r>
            <a:r>
              <a:rPr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</a:t>
            </a:r>
            <a:r>
              <a:rPr lang="en-US"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e </a:t>
            </a:r>
            <a:r>
              <a:rPr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tradições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da 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região </a:t>
            </a: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do 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Oeste</a:t>
            </a:r>
            <a:r>
              <a:rPr lang="en-US"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. </a:t>
            </a:r>
            <a:r>
              <a:rPr lang="en-US" sz="1100" b="1" i="1" spc="-5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Incorporando</a:t>
            </a:r>
            <a:r>
              <a:rPr lang="en-US"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r>
              <a:rPr lang="en-US" sz="1100" b="1" i="1" spc="-5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alguns</a:t>
            </a:r>
            <a:r>
              <a:rPr lang="en-US"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aromas </a:t>
            </a:r>
            <a:r>
              <a:rPr lang="en-US" sz="1100" b="1" i="1" spc="-5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internacionais</a:t>
            </a: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que </a:t>
            </a:r>
            <a:r>
              <a:rPr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acompanh</a:t>
            </a:r>
            <a:r>
              <a:rPr lang="en-US" sz="1100" b="1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am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os ritmos </a:t>
            </a:r>
            <a:r>
              <a:rPr sz="1100" b="1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do </a:t>
            </a: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ano, </a:t>
            </a:r>
            <a:r>
              <a:rPr sz="1100" b="1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estação </a:t>
            </a: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 </a:t>
            </a:r>
            <a:r>
              <a:rPr sz="1100" b="1" i="1" spc="-5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estação</a:t>
            </a:r>
            <a:r>
              <a:rPr sz="1100" b="1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.</a:t>
            </a:r>
            <a:endParaRPr lang="en-US" sz="1100" b="1" i="1" spc="-5" dirty="0">
              <a:solidFill>
                <a:srgbClr val="2D5E70"/>
              </a:solidFill>
              <a:latin typeface="Bodoni MT" panose="02070603080606020203" pitchFamily="18" charset="0"/>
              <a:cs typeface="Arial"/>
            </a:endParaRPr>
          </a:p>
          <a:p>
            <a:pPr marL="12700" marR="6350" algn="just">
              <a:lnSpc>
                <a:spcPct val="150000"/>
              </a:lnSpc>
              <a:spcBef>
                <a:spcPts val="100"/>
              </a:spcBef>
            </a:pPr>
            <a:endParaRPr sz="1100" dirty="0">
              <a:latin typeface="Bodoni MT" panose="02070603080606020203" pitchFamily="18" charset="0"/>
              <a:cs typeface="Arial"/>
            </a:endParaRPr>
          </a:p>
          <a:p>
            <a:pPr marL="12700" marR="5080" algn="just">
              <a:lnSpc>
                <a:spcPct val="150100"/>
              </a:lnSpc>
              <a:spcBef>
                <a:spcPts val="200"/>
              </a:spcBef>
            </a:pP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Foi este o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espírito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que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norteou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o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Chef </a:t>
            </a:r>
            <a:r>
              <a:rPr lang="en-US"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Bernardo Vitorino, a Chef de Pastelaria Salomé </a:t>
            </a:r>
            <a:r>
              <a:rPr lang="en-US" sz="1100" i="1" spc="-10" dirty="0" err="1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Inácio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 a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sua equipa no desenvolvimento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da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carta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do 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Emprata, uma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carta </a:t>
            </a:r>
            <a:r>
              <a:rPr sz="1100" i="1" spc="-4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que </a:t>
            </a:r>
            <a:r>
              <a:rPr sz="1100" i="1" spc="1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pretende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valorizar o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que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de </a:t>
            </a:r>
            <a:r>
              <a:rPr sz="1100" i="1" spc="1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melhor </a:t>
            </a:r>
            <a:r>
              <a:rPr sz="1100" i="1" spc="-2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se </a:t>
            </a:r>
            <a:r>
              <a:rPr sz="1100" i="1" spc="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produz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na </a:t>
            </a:r>
            <a:r>
              <a:rPr sz="1100" i="1" spc="-4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nossa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região.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 </a:t>
            </a:r>
            <a:r>
              <a:rPr sz="1100" i="1" spc="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influência </a:t>
            </a:r>
            <a:r>
              <a:rPr sz="1100" i="1" spc="2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do  Atlântico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 a </a:t>
            </a:r>
            <a:r>
              <a:rPr sz="1100" i="1" spc="1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temperatura </a:t>
            </a:r>
            <a:r>
              <a:rPr sz="1100" i="1" spc="-1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amena </a:t>
            </a:r>
            <a:r>
              <a:rPr sz="1100" i="1" spc="1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do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Verão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fazem com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que </a:t>
            </a:r>
            <a:r>
              <a:rPr sz="1100" i="1" spc="-3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aqui </a:t>
            </a:r>
            <a:r>
              <a:rPr sz="1100" i="1" spc="-2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se </a:t>
            </a:r>
            <a:r>
              <a:rPr sz="1100" i="1" spc="-1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consigam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obter </a:t>
            </a:r>
            <a:r>
              <a:rPr sz="1100" i="1" spc="1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produtos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de </a:t>
            </a:r>
            <a:r>
              <a:rPr sz="1100" i="1" spc="1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superior 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qualidade,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reconhecidos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em </a:t>
            </a:r>
            <a:r>
              <a:rPr sz="1100" i="1" spc="3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todo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o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mundo. Não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é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por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acaso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que </a:t>
            </a:r>
            <a:r>
              <a:rPr sz="1100" i="1" spc="-2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mais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de </a:t>
            </a:r>
            <a:r>
              <a:rPr sz="1100" i="1" spc="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metade </a:t>
            </a:r>
            <a:r>
              <a:rPr sz="1100" i="1" spc="-1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da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produção 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nacional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de hortícolas tem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a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sua origem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na </a:t>
            </a:r>
            <a:r>
              <a:rPr sz="1100" i="1" spc="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região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Oeste </a:t>
            </a:r>
            <a:r>
              <a:rPr sz="11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do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nosso</a:t>
            </a:r>
            <a:r>
              <a:rPr sz="1100" i="1" spc="-60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 </a:t>
            </a:r>
            <a:r>
              <a:rPr sz="1100" i="1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país.</a:t>
            </a:r>
            <a:endParaRPr sz="1100" dirty="0">
              <a:latin typeface="Bodoni MT" panose="02070603080606020203" pitchFamily="18" charset="0"/>
              <a:cs typeface="Arial"/>
            </a:endParaRPr>
          </a:p>
        </p:txBody>
      </p:sp>
      <p:pic>
        <p:nvPicPr>
          <p:cNvPr id="14" name="Picture 13" descr="Circle&#10;&#10;Description automatically generated with medium confidence">
            <a:extLst>
              <a:ext uri="{FF2B5EF4-FFF2-40B4-BE49-F238E27FC236}">
                <a16:creationId xmlns:a16="http://schemas.microsoft.com/office/drawing/2014/main" id="{92439D38-F0B1-4C8F-BA9E-3B7A49783E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49" y="8256153"/>
            <a:ext cx="1905000" cy="21033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59295" y="0"/>
            <a:ext cx="137160" cy="10700385"/>
          </a:xfrm>
          <a:custGeom>
            <a:avLst/>
            <a:gdLst/>
            <a:ahLst/>
            <a:cxnLst/>
            <a:rect l="l" t="t" r="r" b="b"/>
            <a:pathLst>
              <a:path w="137159" h="10700385">
                <a:moveTo>
                  <a:pt x="0" y="10700001"/>
                </a:moveTo>
                <a:lnTo>
                  <a:pt x="137147" y="10700001"/>
                </a:lnTo>
                <a:lnTo>
                  <a:pt x="137147" y="0"/>
                </a:lnTo>
                <a:lnTo>
                  <a:pt x="0" y="0"/>
                </a:lnTo>
                <a:lnTo>
                  <a:pt x="0" y="10700001"/>
                </a:lnTo>
                <a:close/>
              </a:path>
            </a:pathLst>
          </a:custGeom>
          <a:solidFill>
            <a:srgbClr val="BDBD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58596" y="0"/>
            <a:ext cx="5600700" cy="10700385"/>
          </a:xfrm>
          <a:custGeom>
            <a:avLst/>
            <a:gdLst/>
            <a:ahLst/>
            <a:cxnLst/>
            <a:rect l="l" t="t" r="r" b="b"/>
            <a:pathLst>
              <a:path w="5600700" h="10700385">
                <a:moveTo>
                  <a:pt x="0" y="10700001"/>
                </a:moveTo>
                <a:lnTo>
                  <a:pt x="5600700" y="10700001"/>
                </a:lnTo>
                <a:lnTo>
                  <a:pt x="5600700" y="0"/>
                </a:lnTo>
                <a:lnTo>
                  <a:pt x="0" y="0"/>
                </a:lnTo>
                <a:lnTo>
                  <a:pt x="0" y="10700001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pPr marL="128016" marR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pt-PT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897498" y="2530538"/>
            <a:ext cx="613410" cy="956310"/>
          </a:xfrm>
          <a:custGeom>
            <a:avLst/>
            <a:gdLst/>
            <a:ahLst/>
            <a:cxnLst/>
            <a:rect l="l" t="t" r="r" b="b"/>
            <a:pathLst>
              <a:path w="613409" h="956310">
                <a:moveTo>
                  <a:pt x="0" y="956119"/>
                </a:moveTo>
                <a:lnTo>
                  <a:pt x="613321" y="956119"/>
                </a:lnTo>
                <a:lnTo>
                  <a:pt x="613321" y="0"/>
                </a:lnTo>
                <a:lnTo>
                  <a:pt x="0" y="0"/>
                </a:lnTo>
                <a:lnTo>
                  <a:pt x="0" y="956119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0051" y="3486658"/>
            <a:ext cx="4877435" cy="1062355"/>
          </a:xfrm>
          <a:custGeom>
            <a:avLst/>
            <a:gdLst/>
            <a:ahLst/>
            <a:cxnLst/>
            <a:rect l="l" t="t" r="r" b="b"/>
            <a:pathLst>
              <a:path w="4877435" h="1062354">
                <a:moveTo>
                  <a:pt x="0" y="1062355"/>
                </a:moveTo>
                <a:lnTo>
                  <a:pt x="4877435" y="1062355"/>
                </a:lnTo>
                <a:lnTo>
                  <a:pt x="4877435" y="0"/>
                </a:lnTo>
                <a:lnTo>
                  <a:pt x="0" y="0"/>
                </a:lnTo>
                <a:lnTo>
                  <a:pt x="0" y="1062355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97498" y="3486658"/>
            <a:ext cx="613410" cy="1062355"/>
          </a:xfrm>
          <a:custGeom>
            <a:avLst/>
            <a:gdLst/>
            <a:ahLst/>
            <a:cxnLst/>
            <a:rect l="l" t="t" r="r" b="b"/>
            <a:pathLst>
              <a:path w="613409" h="1062354">
                <a:moveTo>
                  <a:pt x="0" y="1062355"/>
                </a:moveTo>
                <a:lnTo>
                  <a:pt x="613321" y="1062355"/>
                </a:lnTo>
                <a:lnTo>
                  <a:pt x="613321" y="0"/>
                </a:lnTo>
                <a:lnTo>
                  <a:pt x="0" y="0"/>
                </a:lnTo>
                <a:lnTo>
                  <a:pt x="0" y="1062355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20051" y="4548975"/>
            <a:ext cx="4877435" cy="1063625"/>
          </a:xfrm>
          <a:custGeom>
            <a:avLst/>
            <a:gdLst/>
            <a:ahLst/>
            <a:cxnLst/>
            <a:rect l="l" t="t" r="r" b="b"/>
            <a:pathLst>
              <a:path w="4877435" h="1063625">
                <a:moveTo>
                  <a:pt x="0" y="1063282"/>
                </a:moveTo>
                <a:lnTo>
                  <a:pt x="4877435" y="1063282"/>
                </a:lnTo>
                <a:lnTo>
                  <a:pt x="4877435" y="0"/>
                </a:lnTo>
                <a:lnTo>
                  <a:pt x="0" y="0"/>
                </a:lnTo>
                <a:lnTo>
                  <a:pt x="0" y="1063282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97498" y="4548975"/>
            <a:ext cx="613410" cy="1063625"/>
          </a:xfrm>
          <a:custGeom>
            <a:avLst/>
            <a:gdLst/>
            <a:ahLst/>
            <a:cxnLst/>
            <a:rect l="l" t="t" r="r" b="b"/>
            <a:pathLst>
              <a:path w="613409" h="1063625">
                <a:moveTo>
                  <a:pt x="0" y="1063282"/>
                </a:moveTo>
                <a:lnTo>
                  <a:pt x="613321" y="1063282"/>
                </a:lnTo>
                <a:lnTo>
                  <a:pt x="613321" y="0"/>
                </a:lnTo>
                <a:lnTo>
                  <a:pt x="0" y="0"/>
                </a:lnTo>
                <a:lnTo>
                  <a:pt x="0" y="1063282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20051" y="5612269"/>
            <a:ext cx="4877435" cy="1028700"/>
          </a:xfrm>
          <a:custGeom>
            <a:avLst/>
            <a:gdLst/>
            <a:ahLst/>
            <a:cxnLst/>
            <a:rect l="l" t="t" r="r" b="b"/>
            <a:pathLst>
              <a:path w="4877435" h="1028700">
                <a:moveTo>
                  <a:pt x="0" y="1028306"/>
                </a:moveTo>
                <a:lnTo>
                  <a:pt x="4877435" y="1028306"/>
                </a:lnTo>
                <a:lnTo>
                  <a:pt x="4877435" y="0"/>
                </a:lnTo>
                <a:lnTo>
                  <a:pt x="0" y="0"/>
                </a:lnTo>
                <a:lnTo>
                  <a:pt x="0" y="1028306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97498" y="6640589"/>
            <a:ext cx="613410" cy="1028700"/>
          </a:xfrm>
          <a:custGeom>
            <a:avLst/>
            <a:gdLst/>
            <a:ahLst/>
            <a:cxnLst/>
            <a:rect l="l" t="t" r="r" b="b"/>
            <a:pathLst>
              <a:path w="613409" h="1028700">
                <a:moveTo>
                  <a:pt x="0" y="1028306"/>
                </a:moveTo>
                <a:lnTo>
                  <a:pt x="613321" y="1028306"/>
                </a:lnTo>
                <a:lnTo>
                  <a:pt x="613321" y="0"/>
                </a:lnTo>
                <a:lnTo>
                  <a:pt x="0" y="0"/>
                </a:lnTo>
                <a:lnTo>
                  <a:pt x="0" y="1028306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97498" y="7668857"/>
            <a:ext cx="613410" cy="958215"/>
          </a:xfrm>
          <a:custGeom>
            <a:avLst/>
            <a:gdLst/>
            <a:ahLst/>
            <a:cxnLst/>
            <a:rect l="l" t="t" r="r" b="b"/>
            <a:pathLst>
              <a:path w="613409" h="958215">
                <a:moveTo>
                  <a:pt x="0" y="957618"/>
                </a:moveTo>
                <a:lnTo>
                  <a:pt x="613321" y="957618"/>
                </a:lnTo>
                <a:lnTo>
                  <a:pt x="613321" y="0"/>
                </a:lnTo>
                <a:lnTo>
                  <a:pt x="0" y="0"/>
                </a:lnTo>
                <a:lnTo>
                  <a:pt x="0" y="957618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97498" y="8626475"/>
            <a:ext cx="613410" cy="990600"/>
          </a:xfrm>
          <a:custGeom>
            <a:avLst/>
            <a:gdLst/>
            <a:ahLst/>
            <a:cxnLst/>
            <a:rect l="l" t="t" r="r" b="b"/>
            <a:pathLst>
              <a:path w="613409" h="990600">
                <a:moveTo>
                  <a:pt x="0" y="990599"/>
                </a:moveTo>
                <a:lnTo>
                  <a:pt x="613321" y="990599"/>
                </a:lnTo>
                <a:lnTo>
                  <a:pt x="613321" y="0"/>
                </a:lnTo>
                <a:lnTo>
                  <a:pt x="0" y="0"/>
                </a:lnTo>
                <a:lnTo>
                  <a:pt x="0" y="990599"/>
                </a:lnTo>
                <a:close/>
              </a:path>
            </a:pathLst>
          </a:custGeom>
          <a:solidFill>
            <a:srgbClr val="F8F8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22960" y="0"/>
            <a:ext cx="135890" cy="10700385"/>
          </a:xfrm>
          <a:custGeom>
            <a:avLst/>
            <a:gdLst/>
            <a:ahLst/>
            <a:cxnLst/>
            <a:rect l="l" t="t" r="r" b="b"/>
            <a:pathLst>
              <a:path w="135890" h="10700385">
                <a:moveTo>
                  <a:pt x="0" y="10700001"/>
                </a:moveTo>
                <a:lnTo>
                  <a:pt x="135636" y="10700001"/>
                </a:lnTo>
                <a:lnTo>
                  <a:pt x="135636" y="0"/>
                </a:lnTo>
                <a:lnTo>
                  <a:pt x="0" y="0"/>
                </a:lnTo>
                <a:lnTo>
                  <a:pt x="0" y="10700001"/>
                </a:lnTo>
                <a:close/>
              </a:path>
            </a:pathLst>
          </a:custGeom>
          <a:solidFill>
            <a:srgbClr val="BDBDB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8F7F4EA6-11F8-4FC7-A8D2-92F40D496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608819"/>
              </p:ext>
            </p:extLst>
          </p:nvPr>
        </p:nvGraphicFramePr>
        <p:xfrm>
          <a:off x="958595" y="892327"/>
          <a:ext cx="5588391" cy="837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1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spc="-30" dirty="0" err="1">
                          <a:solidFill>
                            <a:srgbClr val="2D5E70"/>
                          </a:solidFill>
                          <a:latin typeface="Bodoni MT" panose="02070603080606020203" pitchFamily="18" charset="0"/>
                          <a:ea typeface="+mn-ea"/>
                          <a:cs typeface="Arial" panose="020B0604020202020204" pitchFamily="34" charset="0"/>
                        </a:rPr>
                        <a:t>Couvert</a:t>
                      </a:r>
                      <a:endParaRPr lang="pt-PT" sz="1400" b="0" i="1" spc="-30" dirty="0">
                        <a:solidFill>
                          <a:srgbClr val="2D5E70"/>
                        </a:solidFill>
                        <a:latin typeface="Bodoni MT" panose="02070603080606020203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28016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200" b="1" i="0" u="none" strike="noStrike" kern="1200" cap="none" spc="-10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Bodoni MT" panose="02070603080606020203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0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Manteiga cremosa, azeite local,  vinagre de ginjas e seleção de pão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   5.00 €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23842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400" b="1" i="1" spc="-30" dirty="0">
                        <a:solidFill>
                          <a:srgbClr val="2D5E70"/>
                        </a:solidFill>
                        <a:latin typeface="Bodoni MT" panose="02070603080606020203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711656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0" i="1" spc="-30" dirty="0">
                          <a:solidFill>
                            <a:srgbClr val="2D5E70"/>
                          </a:solidFill>
                          <a:latin typeface="Bodoni MT" panose="02070603080606020203" pitchFamily="18" charset="0"/>
                          <a:ea typeface="+mn-ea"/>
                          <a:cs typeface="Arial" panose="020B0604020202020204" pitchFamily="34" charset="0"/>
                        </a:rPr>
                        <a:t>Entradas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Cabeça de Xara, Maçã de Alcobaça, Brioche caramelizado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 16.50 €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4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Atum do Atlântico, Batata-doce, Leite de tigre, Amendoim e Togarashi 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 17.00 €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Cavala da Nazaré, Ginjas de Óbidos e Pêra Rocha do Oeste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 16.00 €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Beterraba, Hibiscos e Lichias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 13.00 €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Cremoso de Abóbora Hokkaido, Coco e Citronela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12.00 €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1430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8016" marR="0" lvl="0" indent="0" algn="just" defTabSz="914400" rtl="0" eaLnBrk="1" fontAlgn="t" latinLnBrk="0" hangingPunct="1">
                        <a:lnSpc>
                          <a:spcPts val="11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6A6A6"/>
                        </a:solidFill>
                        <a:effectLst/>
                        <a:uLnTx/>
                        <a:uFillTx/>
                        <a:latin typeface="Bodoni MT" panose="02070603080606020203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200" b="1" i="0" u="none" strike="noStrike" kern="1200" cap="none" spc="-10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Bodoni MT" panose="02070603080606020203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18549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spc="-30" noProof="0" dirty="0" err="1">
                          <a:solidFill>
                            <a:srgbClr val="2D5E70"/>
                          </a:solidFill>
                          <a:latin typeface="Bodoni MT" panose="02070603080606020203" pitchFamily="18" charset="0"/>
                          <a:ea typeface="+mn-ea"/>
                          <a:cs typeface="Arial" panose="020B0604020202020204" pitchFamily="34" charset="0"/>
                        </a:rPr>
                        <a:t>Peixe</a:t>
                      </a:r>
                      <a:endParaRPr lang="pt-PT" sz="1400" b="0" i="1" spc="-30" noProof="0" dirty="0">
                        <a:solidFill>
                          <a:srgbClr val="2D5E70"/>
                        </a:solidFill>
                        <a:latin typeface="Bodoni MT" panose="02070603080606020203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Bacalhau cura tradicional, Grão-de-bico, Mão de vaca, Pimenta verde 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32.00 €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72296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Pregado da Berlenga, Arroz de Amêijoas da foz, Gamba da costa e Ostra 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31.00 €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870876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 err="1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Garoupa</a:t>
                      </a: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0" i="0" u="none" strike="noStrike" kern="1200" cap="none" spc="-25" normalizeH="0" baseline="0" dirty="0" err="1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Couve-flor</a:t>
                      </a: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0" i="0" u="none" strike="noStrike" kern="1200" cap="none" spc="-25" normalizeH="0" baseline="0" dirty="0" err="1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Coentros</a:t>
                      </a: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e </a:t>
                      </a:r>
                      <a:r>
                        <a:rPr kumimoji="0" lang="en-US" sz="1050" b="0" i="0" u="none" strike="noStrike" kern="1200" cap="none" spc="-25" normalizeH="0" baseline="0" dirty="0" err="1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Limão</a:t>
                      </a: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kumimoji="0" lang="en-US" sz="1050" b="0" i="0" u="none" strike="noStrike" kern="1200" cap="none" spc="-25" normalizeH="0" baseline="0" dirty="0" err="1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Mafra</a:t>
                      </a: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0" i="0" u="none" strike="noStrike" kern="1200" cap="none" spc="-25" normalizeH="0" baseline="0" dirty="0" err="1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grelhado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33.00 €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0031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1809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300" b="1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0" b="1" i="0" u="none" strike="noStrike" kern="1200" cap="none" spc="-10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474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spc="-30" noProof="0" dirty="0">
                          <a:solidFill>
                            <a:srgbClr val="2D5E70"/>
                          </a:solidFill>
                          <a:latin typeface="Bodoni MT" panose="02070603080606020203" pitchFamily="18" charset="0"/>
                          <a:ea typeface="+mn-ea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400" b="0" i="1" spc="-30" noProof="0" dirty="0">
                          <a:solidFill>
                            <a:srgbClr val="2D5E70"/>
                          </a:solidFill>
                          <a:latin typeface="Bodoni MT" panose="02070603080606020203" pitchFamily="18" charset="0"/>
                          <a:ea typeface="+mn-ea"/>
                          <a:cs typeface="Arial" panose="020B0604020202020204" pitchFamily="34" charset="0"/>
                        </a:rPr>
                        <a:t>Carne</a:t>
                      </a:r>
                      <a:endParaRPr lang="pt-PT" sz="1400" b="0" i="1" spc="-30" noProof="0" dirty="0">
                        <a:solidFill>
                          <a:srgbClr val="2D5E70"/>
                        </a:solidFill>
                        <a:latin typeface="Bodoni MT" panose="02070603080606020203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8016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100" b="1" i="0" u="none" strike="noStrike" kern="1200" cap="none" spc="-10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  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4569378"/>
                  </a:ext>
                </a:extLst>
              </a:tr>
              <a:tr h="23876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Lombo de Vaca, Cherovia, Alho negro, Mostarda e Tutano 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35.00 €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679901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Peito de Pintada, Raiz de Aipo, Foie Gras e Cogumelos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30.00 €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2793380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Malhado de Alcobaça, Coração de Alface, Cenoura de areia e Pimenta Voatsiperifery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32.00 €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54350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96127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127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spc="-30" noProof="0" dirty="0" err="1">
                          <a:solidFill>
                            <a:srgbClr val="2D5E70"/>
                          </a:solidFill>
                          <a:latin typeface="Bodoni MT" panose="02070603080606020203" pitchFamily="18" charset="0"/>
                          <a:ea typeface="+mn-ea"/>
                          <a:cs typeface="Arial" panose="020B0604020202020204" pitchFamily="34" charset="0"/>
                        </a:rPr>
                        <a:t>Vegetariano</a:t>
                      </a:r>
                      <a:endParaRPr lang="pt-PT" sz="1400" b="0" i="1" spc="-30" noProof="0" dirty="0">
                        <a:solidFill>
                          <a:srgbClr val="2D5E70"/>
                        </a:solidFill>
                        <a:latin typeface="Bodoni MT" panose="02070603080606020203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931965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Caril verde, Cenoura, Sumac e Cebola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24.00 €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661406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Couve-flor, </a:t>
                      </a:r>
                      <a:r>
                        <a:rPr kumimoji="0" lang="pt-PT" sz="1050" b="0" i="0" u="none" strike="noStrike" kern="1200" cap="none" spc="-25" normalizeH="0" baseline="0" noProof="0" dirty="0" err="1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Chimichurri</a:t>
                      </a: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pt-PT" sz="1050" b="0" i="0" u="none" strike="noStrike" kern="1200" cap="none" spc="-25" normalizeH="0" baseline="0" noProof="0" dirty="0" err="1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Salsifi</a:t>
                      </a: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e Caju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23.00 €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664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50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50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2988621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180975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spc="-30" noProof="0" dirty="0">
                          <a:solidFill>
                            <a:srgbClr val="2D5E70"/>
                          </a:solidFill>
                          <a:latin typeface="Bodoni MT" panose="02070603080606020203" pitchFamily="18" charset="0"/>
                          <a:ea typeface="+mn-ea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n-US" sz="1400" b="0" i="1" spc="-30" noProof="0" dirty="0" err="1">
                          <a:solidFill>
                            <a:srgbClr val="2D5E70"/>
                          </a:solidFill>
                          <a:latin typeface="Bodoni MT" panose="02070603080606020203" pitchFamily="18" charset="0"/>
                          <a:ea typeface="+mn-ea"/>
                          <a:cs typeface="Arial" panose="020B0604020202020204" pitchFamily="34" charset="0"/>
                        </a:rPr>
                        <a:t>Sobremesa</a:t>
                      </a:r>
                      <a:endParaRPr lang="en-US" sz="1400" b="0" i="1" spc="-30" noProof="0" dirty="0">
                        <a:solidFill>
                          <a:srgbClr val="2D5E70"/>
                        </a:solidFill>
                        <a:latin typeface="Bodoni MT" panose="02070603080606020203" pitchFamily="18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9024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Ode à cornucópia de Alcobaça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11.00 €</a:t>
                      </a:r>
                      <a:endParaRPr kumimoji="0" lang="pt-PT" sz="1050" b="0" i="0" u="none" strike="noStrike" kern="1200" cap="none" spc="-25" normalizeH="0" baseline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73579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Cheesecake de Queijo local, Abóbora e Frutos secos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15.00 €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63084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Limão de Mafra, Mel de rosmaninho e lavanda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14.00 €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02478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Framboesas do Oeste, Chocolate branco e Pistachio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16.00 €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2563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Seleção de Fruta laminada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  8.00 €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980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Seleção de </a:t>
                      </a:r>
                      <a:r>
                        <a:rPr kumimoji="0" lang="pt-PT" sz="1050" b="0" i="0" u="none" strike="noStrike" kern="1200" cap="none" spc="-25" normalizeH="0" baseline="0" noProof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Gelados </a:t>
                      </a:r>
                      <a:endParaRPr kumimoji="0" lang="pt-PT" sz="105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2D5E70"/>
                        </a:solidFill>
                        <a:effectLst/>
                        <a:uLnTx/>
                        <a:uFillTx/>
                        <a:latin typeface="Effra Light" panose="02000306080000020004" pitchFamily="2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0" i="0" u="none" strike="noStrike" kern="1200" cap="none" spc="-25" normalizeH="0" baseline="0" dirty="0">
                          <a:ln>
                            <a:noFill/>
                          </a:ln>
                          <a:solidFill>
                            <a:srgbClr val="2D5E70"/>
                          </a:solidFill>
                          <a:effectLst/>
                          <a:uLnTx/>
                          <a:uFillTx/>
                          <a:latin typeface="Effra Light" panose="02000306080000020004" pitchFamily="2" charset="0"/>
                          <a:ea typeface="+mn-ea"/>
                          <a:cs typeface="Arial" panose="020B0604020202020204" pitchFamily="34" charset="0"/>
                        </a:rPr>
                        <a:t>   8.00 €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217832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F9F9E974-2B3E-4415-B148-80445AAE289C}"/>
              </a:ext>
            </a:extLst>
          </p:cNvPr>
          <p:cNvSpPr txBox="1"/>
          <p:nvPr/>
        </p:nvSpPr>
        <p:spPr>
          <a:xfrm>
            <a:off x="965454" y="9859030"/>
            <a:ext cx="55557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7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Se tiver algum problema relacionado com alergias alimentares, por favor alerte o seu empregado de mesa antes de fazer o seu pedido.</a:t>
            </a:r>
          </a:p>
          <a:p>
            <a:pPr algn="ctr"/>
            <a:r>
              <a:rPr lang="en-US" sz="7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 </a:t>
            </a:r>
            <a:r>
              <a:rPr lang="pt-PT" sz="7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Nenhum prato, produto alimentar ou bebida, incluindo o couvert, pode ser cobrado se não for solicitado pelo cliente ou por este for inutilizado.</a:t>
            </a:r>
          </a:p>
          <a:p>
            <a:pPr algn="ctr"/>
            <a:r>
              <a:rPr lang="en-US" sz="7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 </a:t>
            </a:r>
            <a:r>
              <a:rPr lang="pt-PT" sz="7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Preços em Euros com IVA à taxa legal em vigor.</a:t>
            </a:r>
          </a:p>
          <a:p>
            <a:pPr algn="ctr"/>
            <a:r>
              <a:rPr lang="pt-PT" sz="700" i="1" spc="-5" dirty="0">
                <a:solidFill>
                  <a:srgbClr val="2D5E70"/>
                </a:solidFill>
                <a:latin typeface="Bodoni MT" panose="02070603080606020203" pitchFamily="18" charset="0"/>
                <a:cs typeface="Arial"/>
              </a:rPr>
              <a:t>Este estabelecimento dispões de livro de reclamações.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9899</TotalTime>
  <Words>480</Words>
  <Application>Microsoft Office PowerPoint</Application>
  <PresentationFormat>Custom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Bodoni MT</vt:lpstr>
      <vt:lpstr>Calibri</vt:lpstr>
      <vt:lpstr>Effra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CARTA EMPRATA 18MARÇO</dc:title>
  <dc:creator>Nádia Velez</dc:creator>
  <cp:keywords>DADUkeXPyhM,BADQIHxk_8c</cp:keywords>
  <cp:lastModifiedBy>Nuno Clemente - Marriott Praia D'El Rey</cp:lastModifiedBy>
  <cp:revision>102</cp:revision>
  <cp:lastPrinted>2023-09-20T13:54:04Z</cp:lastPrinted>
  <dcterms:created xsi:type="dcterms:W3CDTF">2019-04-26T19:14:22Z</dcterms:created>
  <dcterms:modified xsi:type="dcterms:W3CDTF">2023-09-20T18:09:53Z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2019-04-26T00:00:00Z</vt:filetime>
  </property>
</Properties>
</file>